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258" r:id="rId3"/>
    <p:sldId id="259" r:id="rId4"/>
    <p:sldId id="260" r:id="rId5"/>
    <p:sldId id="304" r:id="rId6"/>
    <p:sldId id="261" r:id="rId7"/>
    <p:sldId id="262" r:id="rId8"/>
    <p:sldId id="263" r:id="rId9"/>
    <p:sldId id="264" r:id="rId10"/>
    <p:sldId id="306" r:id="rId11"/>
    <p:sldId id="308" r:id="rId12"/>
    <p:sldId id="305" r:id="rId13"/>
    <p:sldId id="269" r:id="rId14"/>
    <p:sldId id="270" r:id="rId15"/>
    <p:sldId id="271" r:id="rId16"/>
    <p:sldId id="272" r:id="rId17"/>
    <p:sldId id="282" r:id="rId18"/>
    <p:sldId id="276" r:id="rId19"/>
    <p:sldId id="278" r:id="rId20"/>
    <p:sldId id="291" r:id="rId21"/>
    <p:sldId id="292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66"/>
    <a:srgbClr val="000066"/>
    <a:srgbClr val="CC0099"/>
    <a:srgbClr val="800080"/>
    <a:srgbClr val="008000"/>
    <a:srgbClr val="3333CC"/>
    <a:srgbClr val="FF3300"/>
    <a:srgbClr val="FFCC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52" autoAdjust="0"/>
    <p:restoredTop sz="92449" autoAdjust="0"/>
  </p:normalViewPr>
  <p:slideViewPr>
    <p:cSldViewPr>
      <p:cViewPr>
        <p:scale>
          <a:sx n="76" d="100"/>
          <a:sy n="76" d="100"/>
        </p:scale>
        <p:origin x="-1182" y="2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698B9E-F910-4F7D-B49E-928AEE26F38B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04B1D1-F6B5-4344-843C-9B4B9B3A15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0862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2FA89-6785-4A71-A0E2-1E37C029A116}" type="datetimeFigureOut">
              <a:rPr lang="ru-RU" smtClean="0"/>
              <a:pPr/>
              <a:t>17.01.2022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CBDE9-0AE3-450C-9EAE-B37B104A6AB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2FA89-6785-4A71-A0E2-1E37C029A116}" type="datetimeFigureOut">
              <a:rPr lang="ru-RU" smtClean="0"/>
              <a:pPr/>
              <a:t>17.01.2022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CBDE9-0AE3-450C-9EAE-B37B104A6AB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2FA89-6785-4A71-A0E2-1E37C029A116}" type="datetimeFigureOut">
              <a:rPr lang="ru-RU" smtClean="0"/>
              <a:pPr/>
              <a:t>17.01.2022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CBDE9-0AE3-450C-9EAE-B37B104A6AB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2FA89-6785-4A71-A0E2-1E37C029A116}" type="datetimeFigureOut">
              <a:rPr lang="ru-RU" smtClean="0"/>
              <a:pPr/>
              <a:t>17.01.2022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CBDE9-0AE3-450C-9EAE-B37B104A6AB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2FA89-6785-4A71-A0E2-1E37C029A116}" type="datetimeFigureOut">
              <a:rPr lang="ru-RU" smtClean="0"/>
              <a:pPr/>
              <a:t>17.01.2022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CBDE9-0AE3-450C-9EAE-B37B104A6AB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2FA89-6785-4A71-A0E2-1E37C029A116}" type="datetimeFigureOut">
              <a:rPr lang="ru-RU" smtClean="0"/>
              <a:pPr/>
              <a:t>17.01.2022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CBDE9-0AE3-450C-9EAE-B37B104A6AB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2FA89-6785-4A71-A0E2-1E37C029A116}" type="datetimeFigureOut">
              <a:rPr lang="ru-RU" smtClean="0"/>
              <a:pPr/>
              <a:t>17.01.2022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CBDE9-0AE3-450C-9EAE-B37B104A6AB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2FA89-6785-4A71-A0E2-1E37C029A116}" type="datetimeFigureOut">
              <a:rPr lang="ru-RU" smtClean="0"/>
              <a:pPr/>
              <a:t>17.01.2022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CBDE9-0AE3-450C-9EAE-B37B104A6AB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2FA89-6785-4A71-A0E2-1E37C029A116}" type="datetimeFigureOut">
              <a:rPr lang="ru-RU" smtClean="0"/>
              <a:pPr/>
              <a:t>17.01.2022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CBDE9-0AE3-450C-9EAE-B37B104A6AB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2FA89-6785-4A71-A0E2-1E37C029A116}" type="datetimeFigureOut">
              <a:rPr lang="ru-RU" smtClean="0"/>
              <a:pPr/>
              <a:t>17.01.2022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CBDE9-0AE3-450C-9EAE-B37B104A6AB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2FA89-6785-4A71-A0E2-1E37C029A116}" type="datetimeFigureOut">
              <a:rPr lang="ru-RU" smtClean="0"/>
              <a:pPr/>
              <a:t>17.01.2022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CBDE9-0AE3-450C-9EAE-B37B104A6AB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C2FA89-6785-4A71-A0E2-1E37C029A116}" type="datetimeFigureOut">
              <a:rPr lang="ru-RU" smtClean="0"/>
              <a:pPr/>
              <a:t>17.01.2022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CBDE9-0AE3-450C-9EAE-B37B104A6AB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10" Type="http://schemas.openxmlformats.org/officeDocument/2006/relationships/image" Target="../media/image84.jpeg"/><Relationship Id="rId4" Type="http://schemas.openxmlformats.org/officeDocument/2006/relationships/image" Target="../media/image78.jpeg"/><Relationship Id="rId9" Type="http://schemas.openxmlformats.org/officeDocument/2006/relationships/image" Target="../media/image8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75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4282" y="357166"/>
            <a:ext cx="87154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</a:t>
            </a:r>
          </a:p>
          <a:p>
            <a:pPr algn="ctr"/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«Детский сад №3 «Теремок» с.п. Знаменское </a:t>
            </a:r>
            <a:r>
              <a:rPr lang="ru-RU" sz="20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Надтеречного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муниципального района»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42844" y="1571612"/>
            <a:ext cx="7929618" cy="276998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Портфолио </a:t>
            </a:r>
            <a:r>
              <a:rPr lang="ru-RU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воспитателя</a:t>
            </a:r>
            <a:endParaRPr lang="en-US" sz="40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Зухайраевой</a:t>
            </a:r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Асет</a:t>
            </a:r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Махамедовны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85918" y="36433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3528" y="3429000"/>
            <a:ext cx="532004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Образование: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Высшее</a:t>
            </a:r>
          </a:p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Квалификация: «Учитель математики и информатики»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Специальность: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«Математика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информатика»</a:t>
            </a:r>
          </a:p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Прошла профессиональную переподготовку по программе: «Педагогика и методика дошкольного образования»</a:t>
            </a:r>
          </a:p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Присвоена квалификация: «Педагог дошкольного образования»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Общий педагогический стаж работы 6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лет</a:t>
            </a: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Стаж работы в ДОУ: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лет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280" y="3016099"/>
            <a:ext cx="3865513" cy="357934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094037" y="123019"/>
            <a:ext cx="46084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занимаемся и развиваемся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257" y="692695"/>
            <a:ext cx="4272440" cy="320432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60382"/>
            <a:ext cx="4488499" cy="33663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52735"/>
            <a:ext cx="3240360" cy="232219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861048"/>
            <a:ext cx="3182263" cy="244827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673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83568" y="476672"/>
            <a:ext cx="7774631" cy="1008112"/>
          </a:xfrm>
        </p:spPr>
        <p:txBody>
          <a:bodyPr>
            <a:normAutofit/>
          </a:bodyPr>
          <a:lstStyle/>
          <a:p>
            <a:pPr algn="l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 очень любят детей, умеют находить общий язык с ними обладают невероятным терпением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28800"/>
            <a:ext cx="3880770" cy="2182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365104"/>
            <a:ext cx="3948271" cy="2220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628800"/>
            <a:ext cx="3884461" cy="2185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532" y="4293096"/>
            <a:ext cx="3840428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9836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121309" y="2428868"/>
            <a:ext cx="223048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На прогулку </a:t>
            </a:r>
            <a:endParaRPr lang="en-US" sz="2400" b="1" i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мы </a:t>
            </a:r>
            <a:r>
              <a:rPr lang="ru-RU" sz="24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идём, </a:t>
            </a:r>
          </a:p>
          <a:p>
            <a:pPr algn="ctr"/>
            <a:r>
              <a:rPr lang="ru-RU" sz="24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Вместе весело </a:t>
            </a:r>
            <a:endParaRPr lang="en-US" sz="2400" b="1" i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живём</a:t>
            </a:r>
            <a:r>
              <a:rPr lang="ru-RU" sz="24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63" y="260648"/>
            <a:ext cx="3656224" cy="233140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404875"/>
            <a:ext cx="3340058" cy="250504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356992"/>
            <a:ext cx="3394154" cy="254561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940" y="0"/>
            <a:ext cx="4117032" cy="308777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595153"/>
            <a:ext cx="3137238" cy="235292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885828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i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800080"/>
                </a:solidFill>
                <a:effectLst/>
                <a:latin typeface="Times New Roman" pitchFamily="18" charset="0"/>
                <a:cs typeface="Times New Roman" pitchFamily="18" charset="0"/>
              </a:rPr>
              <a:t>Здоровьесбережение</a:t>
            </a:r>
            <a:r>
              <a:rPr lang="ru-RU" sz="2800" b="1" i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800080"/>
                </a:solidFill>
                <a:effectLst/>
                <a:latin typeface="Times New Roman" pitchFamily="18" charset="0"/>
                <a:cs typeface="Times New Roman" pitchFamily="18" charset="0"/>
              </a:rPr>
              <a:t> детей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072066" y="1071546"/>
            <a:ext cx="4572000" cy="4832092"/>
          </a:xfrm>
          <a:prstGeom prst="rect">
            <a:avLst/>
          </a:prstGeom>
        </p:spPr>
        <p:txBody>
          <a:bodyPr>
            <a:spAutoFit/>
          </a:bodyPr>
          <a:lstStyle/>
          <a:p>
            <a:pPr marL="137160" indent="0">
              <a:lnSpc>
                <a:spcPct val="120000"/>
              </a:lnSpc>
              <a:buNone/>
            </a:pPr>
            <a:r>
              <a:rPr lang="ru-RU" sz="2000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Формы организации </a:t>
            </a:r>
            <a:r>
              <a:rPr lang="ru-RU" sz="2000" b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здоровьесберегающей</a:t>
            </a:r>
            <a:r>
              <a:rPr lang="ru-RU" sz="2000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работы:</a:t>
            </a:r>
          </a:p>
          <a:p>
            <a:pPr algn="just">
              <a:buClrTx/>
              <a:buFont typeface="Wingdings" pitchFamily="2" charset="2"/>
              <a:buChar char="§"/>
            </a:pPr>
            <a:r>
              <a:rPr lang="ru-RU" sz="2000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Утренняя гимнастика</a:t>
            </a:r>
          </a:p>
          <a:p>
            <a:pPr algn="just">
              <a:buClrTx/>
              <a:buFont typeface="Wingdings" pitchFamily="2" charset="2"/>
              <a:buChar char="§"/>
            </a:pPr>
            <a:r>
              <a:rPr lang="ru-RU" sz="2000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Пальчиковая гимнастика</a:t>
            </a:r>
          </a:p>
          <a:p>
            <a:pPr algn="just">
              <a:buClrTx/>
              <a:buFont typeface="Wingdings" pitchFamily="2" charset="2"/>
              <a:buChar char="§"/>
            </a:pPr>
            <a:r>
              <a:rPr lang="ru-RU" sz="2000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Артикуляционная гимнастика</a:t>
            </a:r>
          </a:p>
          <a:p>
            <a:pPr algn="just">
              <a:buClrTx/>
              <a:buFont typeface="Wingdings" pitchFamily="2" charset="2"/>
              <a:buChar char="§"/>
            </a:pPr>
            <a:r>
              <a:rPr lang="ru-RU" sz="2000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Дыхательная гимнастика</a:t>
            </a:r>
          </a:p>
          <a:p>
            <a:pPr algn="just">
              <a:buClrTx/>
              <a:buFont typeface="Wingdings" pitchFamily="2" charset="2"/>
              <a:buChar char="§"/>
            </a:pPr>
            <a:r>
              <a:rPr lang="ru-RU" sz="2000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Гимнастика для глаз</a:t>
            </a:r>
          </a:p>
          <a:p>
            <a:pPr algn="just">
              <a:buClrTx/>
              <a:buFont typeface="Wingdings" pitchFamily="2" charset="2"/>
              <a:buChar char="§"/>
            </a:pPr>
            <a:r>
              <a:rPr lang="ru-RU" sz="2000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Точечный массаж</a:t>
            </a:r>
          </a:p>
          <a:p>
            <a:pPr algn="just">
              <a:buClrTx/>
              <a:buFont typeface="Wingdings" pitchFamily="2" charset="2"/>
              <a:buChar char="§"/>
            </a:pPr>
            <a:r>
              <a:rPr lang="ru-RU" sz="2000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Закаливание</a:t>
            </a:r>
          </a:p>
          <a:p>
            <a:pPr algn="just">
              <a:buClrTx/>
              <a:buFont typeface="Wingdings" pitchFamily="2" charset="2"/>
              <a:buChar char="§"/>
            </a:pPr>
            <a:r>
              <a:rPr lang="ru-RU" sz="2000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Ходьба по солевым дорожкам</a:t>
            </a:r>
          </a:p>
          <a:p>
            <a:pPr algn="just">
              <a:buClrTx/>
              <a:buFont typeface="Wingdings" pitchFamily="2" charset="2"/>
              <a:buChar char="§"/>
            </a:pPr>
            <a:r>
              <a:rPr lang="ru-RU" sz="2000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Гимнастика пробуждения</a:t>
            </a:r>
          </a:p>
          <a:p>
            <a:pPr algn="just">
              <a:buClrTx/>
              <a:buFont typeface="Wingdings" pitchFamily="2" charset="2"/>
              <a:buChar char="§"/>
            </a:pPr>
            <a:r>
              <a:rPr lang="ru-RU" sz="2000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Ортопедическая гимнастика</a:t>
            </a:r>
          </a:p>
          <a:p>
            <a:pPr algn="just">
              <a:buClrTx/>
              <a:buFont typeface="Wingdings" pitchFamily="2" charset="2"/>
              <a:buChar char="§"/>
            </a:pPr>
            <a:r>
              <a:rPr lang="ru-RU" sz="2000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Физкультминутки</a:t>
            </a:r>
          </a:p>
          <a:p>
            <a:pPr algn="just">
              <a:buClrTx/>
              <a:buFont typeface="Wingdings" pitchFamily="2" charset="2"/>
              <a:buChar char="§"/>
            </a:pPr>
            <a:r>
              <a:rPr lang="ru-RU" sz="2000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Прогулки</a:t>
            </a:r>
          </a:p>
          <a:p>
            <a:pPr algn="just">
              <a:buClrTx/>
              <a:buFont typeface="Wingdings" pitchFamily="2" charset="2"/>
              <a:buChar char="§"/>
            </a:pPr>
            <a:r>
              <a:rPr lang="ru-RU" sz="2000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Спортивные досуги и праздники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90" y="4607494"/>
            <a:ext cx="4114330" cy="225050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92696"/>
            <a:ext cx="3476159" cy="38164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843808" y="2857496"/>
            <a:ext cx="3096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Пальчиковая гимнастика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71538" y="6072206"/>
            <a:ext cx="32468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Дыхательная гимнастика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43570" y="6215082"/>
            <a:ext cx="26811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Гимнастика для глаз 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595" y="3556085"/>
            <a:ext cx="3507068" cy="26303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524654"/>
            <a:ext cx="4203746" cy="23646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15" y="3356992"/>
            <a:ext cx="4464496" cy="25112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195736" y="2670604"/>
            <a:ext cx="4752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Юные защитники природы</a:t>
            </a:r>
            <a:endParaRPr lang="ru-RU" sz="2800" b="1" i="1" dirty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4044743" cy="227516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31054"/>
            <a:ext cx="3840426" cy="21602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78" y="3590286"/>
            <a:ext cx="4128458" cy="30963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776" y="3452648"/>
            <a:ext cx="4108042" cy="308103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1" y="214290"/>
            <a:ext cx="6225682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Разработки </a:t>
            </a:r>
            <a:r>
              <a:rPr lang="ru-RU" sz="28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сценарии </a:t>
            </a:r>
            <a:r>
              <a:rPr lang="ru-RU" sz="28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праздников</a:t>
            </a:r>
          </a:p>
          <a:p>
            <a:pPr algn="ctr"/>
            <a:endParaRPr lang="ru-RU" sz="2800" b="1" i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8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41" y="812400"/>
            <a:ext cx="3072341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232598"/>
            <a:ext cx="2974434" cy="223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2754" y="2744243"/>
            <a:ext cx="3170168" cy="2377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065" y="739393"/>
            <a:ext cx="2974434" cy="2689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95" y="4653136"/>
            <a:ext cx="3489832" cy="1963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43541" y="3613666"/>
            <a:ext cx="27187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i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«Мы </a:t>
            </a:r>
            <a:r>
              <a:rPr lang="ru-RU" b="1" i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будем помнить </a:t>
            </a:r>
            <a:endParaRPr lang="ru-RU" b="1" i="1" dirty="0" smtClean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b="1" i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Вас всегда»</a:t>
            </a:r>
            <a:endParaRPr lang="ru-RU" b="1" i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algn="l">
              <a:spcBef>
                <a:spcPts val="0"/>
              </a:spcBef>
            </a:pPr>
            <a:endParaRPr lang="ru-RU" sz="1400" b="1" i="1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27584" y="500042"/>
            <a:ext cx="41889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Досуг « День </a:t>
            </a:r>
            <a:r>
              <a:rPr lang="ru-RU" sz="2000" b="1" i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Конституции ЧР»</a:t>
            </a:r>
            <a:endParaRPr lang="ru-RU" sz="2000" b="1" i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25396" y="428604"/>
            <a:ext cx="32950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Досуг «</a:t>
            </a:r>
            <a:r>
              <a:rPr lang="ru-RU" sz="2000" b="1" i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День защитников Отечества» </a:t>
            </a:r>
            <a:endParaRPr lang="ru-RU" sz="2000" b="1" i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59951" y="3473769"/>
            <a:ext cx="43323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Досуг «День Чеченской Женщины»</a:t>
            </a:r>
          </a:p>
        </p:txBody>
      </p:sp>
      <p:sp>
        <p:nvSpPr>
          <p:cNvPr id="10" name="TextBox 9"/>
          <p:cNvSpPr txBox="1"/>
          <p:nvPr/>
        </p:nvSpPr>
        <p:spPr>
          <a:xfrm rot="10800000" flipV="1">
            <a:off x="5436896" y="3533955"/>
            <a:ext cx="359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Мы будем помнить вас всегда</a:t>
            </a:r>
            <a:endParaRPr lang="ru-RU" sz="2000" b="1" i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152100" y="0"/>
            <a:ext cx="547944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i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8000"/>
                </a:solidFill>
                <a:effectLst/>
                <a:latin typeface="Times New Roman" pitchFamily="18" charset="0"/>
                <a:cs typeface="Times New Roman" pitchFamily="18" charset="0"/>
              </a:rPr>
              <a:t>Разработки </a:t>
            </a:r>
            <a:r>
              <a:rPr lang="ru-RU" sz="28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8000"/>
                </a:solidFill>
                <a:effectLst/>
                <a:latin typeface="Times New Roman" pitchFamily="18" charset="0"/>
                <a:cs typeface="Times New Roman" pitchFamily="18" charset="0"/>
              </a:rPr>
              <a:t>сценарии </a:t>
            </a:r>
            <a:r>
              <a:rPr lang="ru-RU" sz="2800" b="1" i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8000"/>
                </a:solidFill>
                <a:effectLst/>
                <a:latin typeface="Times New Roman" pitchFamily="18" charset="0"/>
                <a:cs typeface="Times New Roman" pitchFamily="18" charset="0"/>
              </a:rPr>
              <a:t>праздников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60959"/>
            <a:ext cx="4108277" cy="2310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172155"/>
            <a:ext cx="3125345" cy="1758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788" y="4272124"/>
            <a:ext cx="4237073" cy="2383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328" y="1366841"/>
            <a:ext cx="3375783" cy="1898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415733" y="0"/>
            <a:ext cx="357027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Пальчиковый театр </a:t>
            </a:r>
            <a:endParaRPr lang="ru-RU" sz="2800" b="1" i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33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851" y="4149080"/>
            <a:ext cx="4352485" cy="244827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73" y="523220"/>
            <a:ext cx="3840425" cy="216023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132" y="1916832"/>
            <a:ext cx="5194962" cy="345638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28860" y="548680"/>
            <a:ext cx="3643338" cy="152299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ru-RU" sz="36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660066"/>
                </a:solidFill>
                <a:effectLst/>
                <a:latin typeface="Times New Roman" pitchFamily="18" charset="0"/>
                <a:cs typeface="Times New Roman" pitchFamily="18" charset="0"/>
              </a:rPr>
              <a:t>Мое увлечение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70" y="555744"/>
            <a:ext cx="2273900" cy="30318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150" y="1745992"/>
            <a:ext cx="2762429" cy="36832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98" y="4005064"/>
            <a:ext cx="1807862" cy="24104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636912"/>
            <a:ext cx="2970330" cy="39604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57356" y="1000108"/>
            <a:ext cx="5069528" cy="37046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Button">
              <a:avLst/>
            </a:prstTxWarp>
            <a:spAutoFit/>
          </a:bodyPr>
          <a:lstStyle/>
          <a:p>
            <a:pPr algn="ctr"/>
            <a:r>
              <a:rPr lang="ru-RU" sz="32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Мое педагогическое кредо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56500" y="1357298"/>
            <a:ext cx="609493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«Уча детей</a:t>
            </a:r>
            <a:r>
              <a:rPr lang="ru-RU" sz="28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28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учусь сама, </a:t>
            </a:r>
            <a:endParaRPr lang="en-US" sz="2800" b="1" i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детство </a:t>
            </a:r>
            <a:r>
              <a:rPr lang="ru-RU" sz="2800" b="1" i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проживаю многократно».</a:t>
            </a:r>
            <a:endParaRPr lang="ru-RU" sz="2800" b="1" i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311405"/>
            <a:ext cx="4333813" cy="32503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17398" y="548680"/>
            <a:ext cx="4429931" cy="202055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ru-RU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8000"/>
                </a:solidFill>
                <a:effectLst/>
                <a:latin typeface="Times New Roman" pitchFamily="18" charset="0"/>
                <a:cs typeface="Times New Roman" pitchFamily="18" charset="0"/>
              </a:rPr>
              <a:t>Мои награды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3567" y="1583666"/>
            <a:ext cx="2687880" cy="2015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302714" y="1660325"/>
            <a:ext cx="2679725" cy="191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64701" y="1644437"/>
            <a:ext cx="2593716" cy="194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7454" y="4432163"/>
            <a:ext cx="2286549" cy="1813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282244" y="4496311"/>
            <a:ext cx="2269479" cy="1702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319914" y="4474977"/>
            <a:ext cx="2286547" cy="1727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491257" y="4439850"/>
            <a:ext cx="2298329" cy="1786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629023" y="1679253"/>
            <a:ext cx="2553927" cy="1915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142852"/>
            <a:ext cx="8715436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Я выбрала профессию такую, </a:t>
            </a:r>
          </a:p>
          <a:p>
            <a:pPr algn="ctr"/>
            <a:r>
              <a:rPr lang="ru-RU" sz="2800" b="1" i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Что лучше мне на свете не найти.</a:t>
            </a:r>
          </a:p>
          <a:p>
            <a:pPr algn="ctr"/>
            <a:r>
              <a:rPr lang="ru-RU" sz="2800" b="1" i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И с каждым новым годом убеждаюсь,</a:t>
            </a:r>
          </a:p>
          <a:p>
            <a:pPr algn="ctr"/>
            <a:r>
              <a:rPr lang="ru-RU" sz="2800" b="1" i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Что я иду по верному пути!</a:t>
            </a:r>
          </a:p>
          <a:p>
            <a:pPr algn="ctr"/>
            <a:r>
              <a:rPr lang="ru-RU" sz="2800" b="1" i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Воспитывать детей такая радость!</a:t>
            </a:r>
          </a:p>
          <a:p>
            <a:pPr algn="ctr"/>
            <a:r>
              <a:rPr lang="ru-RU" sz="2800" b="1" i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Дарить улыбки им и согревать теплом.</a:t>
            </a:r>
          </a:p>
          <a:p>
            <a:pPr algn="ctr"/>
            <a:r>
              <a:rPr lang="ru-RU" sz="2800" b="1" i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Учить всему, что я сама умею,</a:t>
            </a:r>
          </a:p>
          <a:p>
            <a:pPr algn="ctr"/>
            <a:r>
              <a:rPr lang="ru-RU" sz="2800" b="1" i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Примером быть всегда им и во всём.</a:t>
            </a:r>
          </a:p>
          <a:p>
            <a:pPr algn="ctr"/>
            <a:endParaRPr lang="ru-RU" b="1" i="1" dirty="0">
              <a:solidFill>
                <a:srgbClr val="66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85786" y="5000636"/>
            <a:ext cx="804211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Button">
              <a:avLst/>
            </a:prstTxWarp>
            <a:spAutoFit/>
          </a:bodyPr>
          <a:lstStyle/>
          <a:p>
            <a:pPr algn="ctr"/>
            <a:r>
              <a:rPr lang="ru-RU" sz="6000" b="1" i="1" dirty="0">
                <a:ln w="1905"/>
                <a:solidFill>
                  <a:srgbClr val="66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Спасибо за внимание!</a:t>
            </a:r>
            <a:endParaRPr lang="ru-RU" sz="6000" b="1" i="1" cap="none" spc="0" dirty="0">
              <a:ln w="1905"/>
              <a:solidFill>
                <a:srgbClr val="660066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5786" y="214290"/>
            <a:ext cx="775930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i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800080"/>
                </a:solidFill>
                <a:effectLst/>
                <a:latin typeface="Times New Roman" pitchFamily="18" charset="0"/>
                <a:cs typeface="Times New Roman" pitchFamily="18" charset="0"/>
              </a:rPr>
              <a:t>Принципы моей педагогической деятельности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714356"/>
            <a:ext cx="8572560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Планирование образовательной деятельности на основе индивидуальных особенностей каждого ребенка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Поддержка инициативы детей в разных видах деятельности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Содействие и сотрудничество детей и взрослых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Полноценное проживание ребенком всего этапа дошкольного детства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Формирование познавательных интересов познавательного действия в разных видах деятельности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434026"/>
            <a:ext cx="4176464" cy="32821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285728"/>
            <a:ext cx="807249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i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800080"/>
                </a:solidFill>
                <a:effectLst/>
                <a:latin typeface="Times New Roman" pitchFamily="18" charset="0"/>
                <a:cs typeface="Times New Roman" pitchFamily="18" charset="0"/>
              </a:rPr>
              <a:t>Основные направления деятельности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928670"/>
            <a:ext cx="8643998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*Забота о здоровье, эмоциональном благополучии и своевременном всестороннем развитии каждого ребенка</a:t>
            </a:r>
          </a:p>
          <a:p>
            <a:pPr>
              <a:lnSpc>
                <a:spcPct val="150000"/>
              </a:lnSpc>
            </a:pPr>
            <a:r>
              <a:rPr lang="ru-RU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*Создание развивающей образовательный среды и условий развития ребенка</a:t>
            </a:r>
          </a:p>
          <a:p>
            <a:pPr>
              <a:lnSpc>
                <a:spcPct val="150000"/>
              </a:lnSpc>
            </a:pPr>
            <a:r>
              <a:rPr lang="ru-RU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* Креативность (творческая организация ) процесса воспитания и обучения   *Взаимодействие с семьей 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14282" y="3286124"/>
            <a:ext cx="850112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i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800080"/>
                </a:solidFill>
                <a:effectLst/>
                <a:latin typeface="Times New Roman" pitchFamily="18" charset="0"/>
                <a:cs typeface="Times New Roman" pitchFamily="18" charset="0"/>
              </a:rPr>
              <a:t>Приоритетное направление в работе  </a:t>
            </a:r>
          </a:p>
          <a:p>
            <a:pPr algn="ctr"/>
            <a:endParaRPr lang="ru-RU" sz="24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80008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«Развитие сенсорный способностей у детей дошкольного возраста посредством дидактических игр»</a:t>
            </a:r>
            <a:endParaRPr lang="ru-RU" sz="2400" b="1" i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80008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928670"/>
            <a:ext cx="86439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971599" y="4447909"/>
            <a:ext cx="48245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Детский сад наш второй дом,</a:t>
            </a:r>
          </a:p>
          <a:p>
            <a:r>
              <a:rPr lang="ru-RU" sz="2400" b="1" i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Как уютно всем нам в нём!</a:t>
            </a:r>
          </a:p>
          <a:p>
            <a:r>
              <a:rPr lang="ru-RU" sz="2400" b="1" i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Здесь играем и растём,</a:t>
            </a:r>
          </a:p>
          <a:p>
            <a:r>
              <a:rPr lang="ru-RU" sz="2400" b="1" i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Вместе весело живём!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908720"/>
            <a:ext cx="86439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928670"/>
            <a:ext cx="86439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152400" y="1081070"/>
            <a:ext cx="5157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152400" y="1067169"/>
            <a:ext cx="5157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304800" y="1219569"/>
            <a:ext cx="5157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04685"/>
            <a:ext cx="4353487" cy="27753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191" y="3680033"/>
            <a:ext cx="3570107" cy="26991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47777"/>
            <a:ext cx="3168546" cy="316854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1472" y="0"/>
            <a:ext cx="835824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i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660066"/>
                </a:solidFill>
                <a:effectLst/>
                <a:latin typeface="Times New Roman" pitchFamily="18" charset="0"/>
                <a:cs typeface="Times New Roman" pitchFamily="18" charset="0"/>
              </a:rPr>
              <a:t>Предметно – развивающая среда как средство развития ребенка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15616" y="857232"/>
            <a:ext cx="69847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Wingdings" pitchFamily="2" charset="2"/>
              <a:buChar char="ü"/>
            </a:pPr>
            <a:r>
              <a:rPr lang="ru-RU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Позволяет каждому ребенку найти занятие по душе</a:t>
            </a:r>
          </a:p>
          <a:p>
            <a:pPr algn="ctr">
              <a:buFont typeface="Wingdings" pitchFamily="2" charset="2"/>
              <a:buChar char="ü"/>
            </a:pPr>
            <a:r>
              <a:rPr lang="ru-RU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Учит взаимодействовать со взрослыми и сверстниками, помогает понимать и оценивать их чувства и поступки</a:t>
            </a:r>
          </a:p>
          <a:p>
            <a:pPr algn="ctr">
              <a:buFont typeface="Wingdings" pitchFamily="2" charset="2"/>
              <a:buChar char="ü"/>
            </a:pPr>
            <a:r>
              <a:rPr lang="ru-RU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Способствует накоплению социального опыта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4437112"/>
            <a:ext cx="3561560" cy="21781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0" y="2054591"/>
            <a:ext cx="3072342" cy="230425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221088"/>
            <a:ext cx="2486306" cy="25202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054591"/>
            <a:ext cx="3072341" cy="21664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290" y="1831890"/>
            <a:ext cx="2524340" cy="218021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00" y="188640"/>
            <a:ext cx="2746153" cy="20596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62173"/>
            <a:ext cx="2902236" cy="21766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615319"/>
            <a:ext cx="4149808" cy="311235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146" y="3171497"/>
            <a:ext cx="2646295" cy="35283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09" y="4437112"/>
            <a:ext cx="3024336" cy="22682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7990" y="285728"/>
            <a:ext cx="907601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i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Игра – ведущий вид деятельности детей  дошкольного возраста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07" y="915165"/>
            <a:ext cx="3639811" cy="2729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915165"/>
            <a:ext cx="3543801" cy="2657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07" y="4293096"/>
            <a:ext cx="3744416" cy="2106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149080"/>
            <a:ext cx="3327777" cy="2298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36712"/>
            <a:ext cx="2688298" cy="2016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32656"/>
            <a:ext cx="3168352" cy="216024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657" y="1944396"/>
            <a:ext cx="2422769" cy="18170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5" y="3284985"/>
            <a:ext cx="2438737" cy="27831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829" y="4104945"/>
            <a:ext cx="2846764" cy="213507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15" y="3933056"/>
            <a:ext cx="3072340" cy="230425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1269</TotalTime>
  <Words>428</Words>
  <Application>Microsoft Office PowerPoint</Application>
  <PresentationFormat>Экран (4:3)</PresentationFormat>
  <Paragraphs>82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Воспитатели очень любят детей, умеют находить общий язык с ними обладают невероятным терпением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Афонька</dc:creator>
  <cp:lastModifiedBy>асет</cp:lastModifiedBy>
  <cp:revision>167</cp:revision>
  <dcterms:created xsi:type="dcterms:W3CDTF">2015-02-22T13:38:51Z</dcterms:created>
  <dcterms:modified xsi:type="dcterms:W3CDTF">2022-01-17T14:55:44Z</dcterms:modified>
</cp:coreProperties>
</file>